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57" r:id="rId4"/>
    <p:sldId id="259" r:id="rId5"/>
    <p:sldId id="258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75"/>
    <p:restoredTop sz="93897"/>
  </p:normalViewPr>
  <p:slideViewPr>
    <p:cSldViewPr snapToGrid="0" snapToObjects="1">
      <p:cViewPr>
        <p:scale>
          <a:sx n="55" d="100"/>
          <a:sy n="55" d="100"/>
        </p:scale>
        <p:origin x="2224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3784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06634-8233-4947-806D-521973D9DBE9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7A3B0-A980-ED42-8397-5231D7F89D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5929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0D547-1301-2043-8EEA-57DDCDD52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02E81C-7767-2B4B-9374-26B23F3C2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7633A-5BB0-FD49-BF5D-F48BC5C41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BCB-4896-D04D-B277-C71908D32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6A5E7B-8596-FE4F-9C70-9F45E9122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4605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0C407-7AD2-6048-B667-DEE93E8D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BEE974-DB00-DD46-9BC8-DA87816916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B45895-D296-5D42-85DA-EC596365C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692855-12F6-6141-93E8-CE1FE8E5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A8909B-8CBD-4E4E-B226-9011916F2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5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C6314F-37C9-E845-94E4-59687C7F4C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86E045-B3F5-8542-AC72-35591DE8E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72EFDA-737F-F249-B99E-BFEFBC78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E28605-C652-9E4D-BFF6-71406735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196BA-E80A-BF48-A2FC-3BFD68CA9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016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326300-0DBD-BA46-8925-4554C3C42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14422C-87EA-294E-B79C-0BEF17F70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D7A839-C3AE-7643-94C5-3C6D80F90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3582B-08C7-7041-959B-DB1B0F5BA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C2C61-1E84-4244-8E28-17C418E3A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867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7D0A24-C872-D24A-A2AF-6E922C916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AC7674-86E4-9840-B0D3-87FDBE73C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D1BC85-022B-DA43-986D-7445FA862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CFB84D-75B5-2D48-9457-3B4FD7CD3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A79D5A-21AE-C746-A7DC-32C76BB6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238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AA611-385F-CD4E-8149-D28D1E0F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829E5D-9B05-EA48-9991-9090C5D1A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972F25-42DF-F34A-92C8-AA0966E71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667D81-B164-4F45-B481-6017DD3D8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24BD9C-9436-F740-AB17-7B0958EBA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38264B-5A9F-2E43-B964-8AC64BA3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664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1E49E8-9042-A94C-8105-BE1FED929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0D8C0C-C40E-5A4E-9123-3B4D9BA6F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EDA9B4-E905-2748-913F-501AD53D5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7A8EF62-69ED-2843-A1EC-58901B61DD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4F29DC5-23F9-634C-AA3A-5C6219CFE3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1F78A26-F6E4-7C48-915D-3E061536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C4FD08-DC8F-BB47-AB31-4CB4FD1F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8FC70B-4CD0-1545-B250-A4F0C629A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844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23EB7-5476-CE4C-9F01-4CA0AF6F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3EDACB1-A125-EA44-B264-1F000793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271944-34B7-A14F-9DD7-5C0E749E2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7AEF9B-B263-F842-8A45-E6EEE7AE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657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45E52E-ECF0-794A-96E2-311CFB65F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7C56CC-8EAE-5048-8C4D-D6B91CF41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10A39E-7FBA-8340-B49C-B249731E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5276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7E390-3183-0E4B-8A9C-9049BD964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80C51E-3BC2-1B43-82DE-EC0A34BE6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17E371-9C2C-6040-A51D-F724DD922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CFA786-640B-1142-83D7-CC9CD1BF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87FBDA-223D-9B4D-A978-E3CF2374D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5B7550-AF70-E741-B820-AD5C8B0AA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78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9643-E051-6142-BF2B-F72AA3C42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DE8EE2-DCC1-FE47-8E81-63A9D5B517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FFDB8D-682B-D242-ABEA-8A6FEBE9E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8481F9-7D0C-BB4D-BB0D-0A4EEFA4B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83CE04-50D1-5140-8F2C-5DD4A23A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6D8D83-A3E0-E64C-8F6B-B3FBED197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181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1C5978-673E-BD43-B0DD-237728D4A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CE813C-34FC-D14F-BB33-3F3C13D7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3508F5-CC20-F444-B660-59EF950D9B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9C290326-EBC3-4849-9AB2-870BF9DAD9AF}" type="datetimeFigureOut">
              <a:rPr kumimoji="1" lang="zh-CN" altLang="en-US" smtClean="0"/>
              <a:pPr/>
              <a:t>2020/5/3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F4DCDD-E2D0-EB4A-A471-D86C03627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C68D00-A90C-B143-8F61-48BE8C2D4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FB615BB1-ABAB-984F-A8D5-AAE03CC07CDF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026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iang12qiang12/article/details/81254595" TargetMode="External"/><Relationship Id="rId2" Type="http://schemas.openxmlformats.org/officeDocument/2006/relationships/hyperlink" Target="https://github.com/xjtuerz0/word2ve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8E595-C458-D748-9752-66D498D88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模型原理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471ED5A-817E-EA46-A9CE-862F658A98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汇报人：周玲 吕思雨</a:t>
            </a:r>
          </a:p>
        </p:txBody>
      </p:sp>
    </p:spTree>
    <p:extLst>
      <p:ext uri="{BB962C8B-B14F-4D97-AF65-F5344CB8AC3E}">
        <p14:creationId xmlns:p14="http://schemas.microsoft.com/office/powerpoint/2010/main" val="491511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负采样模型的引入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E773B-9D0A-6E40-A1C5-F8B838A34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85491"/>
          </a:xfrm>
        </p:spPr>
        <p:txBody>
          <a:bodyPr/>
          <a:lstStyle/>
          <a:p>
            <a:r>
              <a:rPr kumimoji="1" lang="zh-CN" altLang="en-US" dirty="0"/>
              <a:t>负采样模型：在输入样本中加入负样本（错误的样本）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C5AC94E0-7032-D24F-908E-9171DAF8FFB7}"/>
              </a:ext>
            </a:extLst>
          </p:cNvPr>
          <p:cNvSpPr txBox="1">
            <a:spLocks/>
          </p:cNvSpPr>
          <p:nvPr/>
        </p:nvSpPr>
        <p:spPr>
          <a:xfrm>
            <a:off x="838200" y="4601758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负样本个数：</a:t>
            </a:r>
            <a:r>
              <a:rPr kumimoji="1" lang="en-US" altLang="zh-CN" dirty="0"/>
              <a:t>3-5</a:t>
            </a:r>
            <a:r>
              <a:rPr kumimoji="1" lang="zh-CN" altLang="en-US" dirty="0"/>
              <a:t>个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58C9DB7-8A08-B64C-9499-C86BF554A4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251131"/>
              </p:ext>
            </p:extLst>
          </p:nvPr>
        </p:nvGraphicFramePr>
        <p:xfrm>
          <a:off x="1613729" y="3174931"/>
          <a:ext cx="9572443" cy="1115412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536871">
                  <a:extLst>
                    <a:ext uri="{9D8B030D-6E8A-4147-A177-3AD203B41FA5}">
                      <a16:colId xmlns:a16="http://schemas.microsoft.com/office/drawing/2014/main" val="664921934"/>
                    </a:ext>
                  </a:extLst>
                </a:gridCol>
                <a:gridCol w="1959522">
                  <a:extLst>
                    <a:ext uri="{9D8B030D-6E8A-4147-A177-3AD203B41FA5}">
                      <a16:colId xmlns:a16="http://schemas.microsoft.com/office/drawing/2014/main" val="488889513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389558951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479696730"/>
                    </a:ext>
                  </a:extLst>
                </a:gridCol>
              </a:tblGrid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Output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target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047139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8197846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091462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8139147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8084603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英文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英文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9802675"/>
                  </a:ext>
                </a:extLst>
              </a:tr>
            </a:tbl>
          </a:graphicData>
        </a:graphic>
      </p:graphicFrame>
      <p:sp>
        <p:nvSpPr>
          <p:cNvPr id="7" name="内容占位符 2">
            <a:extLst>
              <a:ext uri="{FF2B5EF4-FFF2-40B4-BE49-F238E27FC236}">
                <a16:creationId xmlns:a16="http://schemas.microsoft.com/office/drawing/2014/main" id="{82ED2BA9-913E-084E-A2CB-7C2584316390}"/>
              </a:ext>
            </a:extLst>
          </p:cNvPr>
          <p:cNvSpPr txBox="1">
            <a:spLocks/>
          </p:cNvSpPr>
          <p:nvPr/>
        </p:nvSpPr>
        <p:spPr>
          <a:xfrm>
            <a:off x="838200" y="2534096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输入：自然 语言 处理 包含 很多 任务</a:t>
            </a:r>
          </a:p>
        </p:txBody>
      </p:sp>
    </p:spTree>
    <p:extLst>
      <p:ext uri="{BB962C8B-B14F-4D97-AF65-F5344CB8AC3E}">
        <p14:creationId xmlns:p14="http://schemas.microsoft.com/office/powerpoint/2010/main" val="274399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负采样模型的引入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DC7C837-6C2B-EC4A-8896-32ECD1131CA6}"/>
              </a:ext>
            </a:extLst>
          </p:cNvPr>
          <p:cNvGrpSpPr/>
          <p:nvPr/>
        </p:nvGrpSpPr>
        <p:grpSpPr>
          <a:xfrm>
            <a:off x="2567054" y="3153447"/>
            <a:ext cx="7057891" cy="1487842"/>
            <a:chOff x="0" y="0"/>
            <a:chExt cx="5903130" cy="1094282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6304C55-C22D-2845-894E-5DEF491AD3DC}"/>
                </a:ext>
              </a:extLst>
            </p:cNvPr>
            <p:cNvSpPr/>
            <p:nvPr/>
          </p:nvSpPr>
          <p:spPr>
            <a:xfrm>
              <a:off x="1678899" y="0"/>
              <a:ext cx="2578308" cy="109428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未训练的神经网络模型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Task</a:t>
              </a: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：预测下一个词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29E1C3F1-A156-004A-A491-BBC5A722253F}"/>
                </a:ext>
              </a:extLst>
            </p:cNvPr>
            <p:cNvCxnSpPr/>
            <p:nvPr/>
          </p:nvCxnSpPr>
          <p:spPr>
            <a:xfrm>
              <a:off x="839449" y="198412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D2E6C232-3ADC-7E40-86A4-B848FB110A7A}"/>
                </a:ext>
              </a:extLst>
            </p:cNvPr>
            <p:cNvCxnSpPr/>
            <p:nvPr/>
          </p:nvCxnSpPr>
          <p:spPr>
            <a:xfrm>
              <a:off x="839449" y="768038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B3E0EC21-EAF0-F248-858B-A42426737E30}"/>
                </a:ext>
              </a:extLst>
            </p:cNvPr>
            <p:cNvCxnSpPr/>
            <p:nvPr/>
          </p:nvCxnSpPr>
          <p:spPr>
            <a:xfrm>
              <a:off x="4257207" y="573166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604C5BC-9CF4-2747-A776-A3520B284C78}"/>
                </a:ext>
              </a:extLst>
            </p:cNvPr>
            <p:cNvSpPr/>
            <p:nvPr/>
          </p:nvSpPr>
          <p:spPr>
            <a:xfrm>
              <a:off x="5068740" y="395738"/>
              <a:ext cx="834390" cy="36576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P(</a:t>
              </a:r>
              <a:r>
                <a:rPr lang="zh-CN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语言</a:t>
              </a:r>
              <a:r>
                <a:rPr lang="en-US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)=0.9</a:t>
              </a:r>
            </a:p>
            <a:p>
              <a:pPr>
                <a:spcAft>
                  <a:spcPts val="0"/>
                </a:spcAft>
              </a:pPr>
              <a:r>
                <a:rPr lang="en-US" altLang="zh-CN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P(</a:t>
              </a:r>
              <a:r>
                <a:rPr lang="zh-CN" altLang="en-US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自然</a:t>
              </a:r>
              <a:r>
                <a:rPr lang="en-US" altLang="zh-CN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)=0.1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84028F6-BB24-D94C-B137-A299D9BAE0B0}"/>
                </a:ext>
              </a:extLst>
            </p:cNvPr>
            <p:cNvSpPr/>
            <p:nvPr/>
          </p:nvSpPr>
          <p:spPr>
            <a:xfrm>
              <a:off x="14990" y="29981"/>
              <a:ext cx="834390" cy="365759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A:</a:t>
              </a: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自然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A294060-F607-234E-8C94-7CA8AC981AB4}"/>
                </a:ext>
              </a:extLst>
            </p:cNvPr>
            <p:cNvSpPr/>
            <p:nvPr/>
          </p:nvSpPr>
          <p:spPr>
            <a:xfrm>
              <a:off x="0" y="569626"/>
              <a:ext cx="834390" cy="34723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B:</a:t>
              </a: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语言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6AA5160B-78D2-ED4B-B510-2F8031ED9CB2}"/>
                </a:ext>
              </a:extLst>
            </p:cNvPr>
            <p:cNvCxnSpPr/>
            <p:nvPr/>
          </p:nvCxnSpPr>
          <p:spPr>
            <a:xfrm>
              <a:off x="4257207" y="668649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0941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39EF5D-BB44-5349-9083-1859DDF6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代码运行时的一些问题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4C16B8-4F3D-6E40-90B4-F115EB157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646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代码地址：</a:t>
            </a:r>
            <a:r>
              <a:rPr lang="en" altLang="zh-CN" dirty="0">
                <a:hlinkClick r:id="rId2"/>
              </a:rPr>
              <a:t>https://github.com</a:t>
            </a:r>
            <a:r>
              <a:rPr lang="en" altLang="zh-CN">
                <a:hlinkClick r:id="rId2"/>
              </a:rPr>
              <a:t>/xjtuerz0/word2vec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源</a:t>
            </a:r>
            <a:r>
              <a:rPr lang="zh-CN" altLang="zh-CN" dirty="0"/>
              <a:t>数据</a:t>
            </a:r>
            <a:r>
              <a:rPr lang="zh-CN" altLang="en-US" dirty="0"/>
              <a:t>：建议直接离线下载，</a:t>
            </a:r>
            <a:r>
              <a:rPr lang="en-US" altLang="zh-CN" u="sng" dirty="0">
                <a:hlinkClick r:id="rId3"/>
              </a:rPr>
              <a:t> 数据集链接</a:t>
            </a:r>
            <a:r>
              <a:rPr lang="zh-CN" altLang="zh-CN" dirty="0">
                <a:effectLst/>
              </a:rPr>
              <a:t> </a:t>
            </a:r>
            <a:endParaRPr lang="zh-CN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包管理：</a:t>
            </a:r>
            <a:r>
              <a:rPr lang="en-US" altLang="zh-CN" dirty="0"/>
              <a:t> </a:t>
            </a:r>
            <a:r>
              <a:rPr lang="en-US" altLang="zh-CN" dirty="0" err="1"/>
              <a:t>Sklearn</a:t>
            </a:r>
            <a:r>
              <a:rPr lang="zh-CN" altLang="zh-CN" dirty="0"/>
              <a:t>中的</a:t>
            </a:r>
            <a:r>
              <a:rPr lang="en-US" altLang="zh-CN" dirty="0" err="1"/>
              <a:t>cross_validation</a:t>
            </a:r>
            <a:r>
              <a:rPr lang="en-US" altLang="zh-CN" dirty="0" err="1">
                <a:sym typeface="Wingdings" pitchFamily="2" charset="2"/>
              </a:rPr>
              <a:t>model_selection</a:t>
            </a:r>
            <a:r>
              <a:rPr lang="en-US" altLang="zh-CN" dirty="0">
                <a:sym typeface="Wingdings" pitchFamily="2" charset="2"/>
              </a:rPr>
              <a:t>;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 err="1">
                <a:sym typeface="Wingdings" pitchFamily="2" charset="2"/>
              </a:rPr>
              <a:t>Gensim</a:t>
            </a:r>
            <a:r>
              <a:rPr lang="zh-CN" altLang="en-US" dirty="0">
                <a:sym typeface="Wingdings" pitchFamily="2" charset="2"/>
              </a:rPr>
              <a:t>报错</a:t>
            </a:r>
            <a:r>
              <a:rPr lang="en-US" altLang="zh-CN" dirty="0" err="1"/>
              <a:t>smart_open.gcs</a:t>
            </a:r>
            <a:r>
              <a:rPr lang="zh-CN" altLang="en-US" dirty="0"/>
              <a:t>：</a:t>
            </a:r>
            <a:r>
              <a:rPr lang="en-US" altLang="zh-CN" dirty="0"/>
              <a:t> pip install google-cloud-storage</a:t>
            </a:r>
            <a:r>
              <a:rPr lang="zh-CN" altLang="zh-CN" dirty="0">
                <a:effectLst/>
              </a:rPr>
              <a:t> 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训练过程：特征维度从</a:t>
            </a:r>
            <a:r>
              <a:rPr kumimoji="1" lang="en-US" altLang="zh-CN" dirty="0"/>
              <a:t>50</a:t>
            </a:r>
            <a:r>
              <a:rPr kumimoji="1" lang="zh-CN" altLang="en-US" dirty="0"/>
              <a:t>到</a:t>
            </a:r>
            <a:r>
              <a:rPr kumimoji="1" lang="en-US" altLang="zh-CN" dirty="0"/>
              <a:t>300</a:t>
            </a:r>
            <a:r>
              <a:rPr kumimoji="1" lang="zh-CN" altLang="en-US" dirty="0"/>
              <a:t>，根据需求自行设置</a:t>
            </a:r>
          </a:p>
        </p:txBody>
      </p:sp>
    </p:spTree>
    <p:extLst>
      <p:ext uri="{BB962C8B-B14F-4D97-AF65-F5344CB8AC3E}">
        <p14:creationId xmlns:p14="http://schemas.microsoft.com/office/powerpoint/2010/main" val="1589388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DDCD90-09E0-8444-8605-586D113AD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56" y="256206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6000" dirty="0"/>
              <a:t>感谢聆听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07719B-3A0B-A743-838F-042DF5663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956" y="4022560"/>
            <a:ext cx="10515600" cy="107195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kumimoji="1" lang="zh-CN" altLang="en-US" sz="4000" dirty="0"/>
              <a:t>汇报人：周玲 吕思雨</a:t>
            </a:r>
            <a:endParaRPr kumimoji="1" lang="en-US" altLang="zh-CN" sz="4000" dirty="0"/>
          </a:p>
          <a:p>
            <a:pPr marL="0" indent="0" algn="ctr">
              <a:buNone/>
            </a:pPr>
            <a:fld id="{A820E764-59E6-D144-AA0F-21D79AF7C1D7}" type="datetime1">
              <a:rPr kumimoji="1" lang="zh-CN" altLang="en-US" sz="4000" smtClean="0"/>
              <a:pPr marL="0" indent="0" algn="ctr">
                <a:buNone/>
              </a:pPr>
              <a:t>2020/5/3</a:t>
            </a:fld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802211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61215-F79D-2E42-ACB4-C7087D48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DC8E2F-96B4-B240-A5CD-5F4BBCCD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的概念和作用</a:t>
            </a:r>
            <a:endParaRPr kumimoji="1" lang="en-US" altLang="zh-CN" dirty="0"/>
          </a:p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模型和训练过程</a:t>
            </a:r>
            <a:endParaRPr kumimoji="1" lang="en-US" altLang="zh-CN" dirty="0"/>
          </a:p>
          <a:p>
            <a:r>
              <a:rPr kumimoji="1" lang="en-US" altLang="zh-CN" dirty="0"/>
              <a:t>Word2Vec</a:t>
            </a:r>
            <a:r>
              <a:rPr kumimoji="1" lang="zh-CN" altLang="en-US" dirty="0"/>
              <a:t>的实现方法</a:t>
            </a:r>
            <a:endParaRPr kumimoji="1" lang="en-US" altLang="zh-CN" dirty="0"/>
          </a:p>
          <a:p>
            <a:r>
              <a:rPr kumimoji="1" lang="en-US" altLang="zh-CN" dirty="0"/>
              <a:t>Word2</a:t>
            </a:r>
            <a:r>
              <a:rPr kumimoji="1" lang="zh-CN" altLang="en-US" dirty="0"/>
              <a:t>对输入的处理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负采样</a:t>
            </a:r>
            <a:endParaRPr kumimoji="1" lang="en-US" altLang="zh-CN" dirty="0"/>
          </a:p>
          <a:p>
            <a:r>
              <a:rPr kumimoji="1" lang="zh-CN" altLang="en-US" dirty="0"/>
              <a:t>代码运行时的一些问题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508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76BEF-ABAF-5441-8BE6-BB4A7F23C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130E8-9A44-7049-AFA0-637EC4510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758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Word2vector</a:t>
            </a:r>
            <a:r>
              <a:rPr kumimoji="1" lang="zh-CN" altLang="en-US" dirty="0"/>
              <a:t>：</a:t>
            </a:r>
            <a:r>
              <a:rPr lang="zh-CN" altLang="zh-CN" dirty="0"/>
              <a:t>一个将词表示为含有语义信息的向量的模型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1100D88-8855-FD47-A463-3D5F42FE5CF7}"/>
              </a:ext>
            </a:extLst>
          </p:cNvPr>
          <p:cNvSpPr txBox="1">
            <a:spLocks/>
          </p:cNvSpPr>
          <p:nvPr/>
        </p:nvSpPr>
        <p:spPr>
          <a:xfrm>
            <a:off x="838200" y="2643384"/>
            <a:ext cx="10515600" cy="1107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dirty="0"/>
              <a:t>一段文本</a:t>
            </a:r>
            <a:r>
              <a:rPr kumimoji="1" lang="en-US" altLang="zh-CN" dirty="0">
                <a:sym typeface="Wingdings" pitchFamily="2" charset="2"/>
              </a:rPr>
              <a:t></a:t>
            </a:r>
            <a:r>
              <a:rPr kumimoji="1" lang="zh-CN" altLang="en-US" dirty="0"/>
              <a:t>向量表示</a:t>
            </a:r>
            <a:r>
              <a:rPr kumimoji="1" lang="en-US" altLang="zh-CN" dirty="0">
                <a:sym typeface="Wingdings" pitchFamily="2" charset="2"/>
              </a:rPr>
              <a:t></a:t>
            </a:r>
            <a:r>
              <a:rPr kumimoji="1" lang="zh-CN" altLang="en-US" dirty="0"/>
              <a:t>含有语义信息的向量表示</a:t>
            </a:r>
          </a:p>
        </p:txBody>
      </p:sp>
    </p:spTree>
    <p:extLst>
      <p:ext uri="{BB962C8B-B14F-4D97-AF65-F5344CB8AC3E}">
        <p14:creationId xmlns:p14="http://schemas.microsoft.com/office/powerpoint/2010/main" val="293431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76BEF-ABAF-5441-8BE6-BB4A7F23C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的作用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130E8-9A44-7049-AFA0-637EC4510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77309"/>
          </a:xfrm>
        </p:spPr>
        <p:txBody>
          <a:bodyPr/>
          <a:lstStyle/>
          <a:p>
            <a:r>
              <a:rPr kumimoji="1" lang="zh-CN" altLang="zh-CN" dirty="0"/>
              <a:t>通过了解学生的基本信息来理解</a:t>
            </a:r>
            <a:r>
              <a:rPr kumimoji="1" lang="en-US" altLang="zh-CN" dirty="0"/>
              <a:t>Word2vec:</a:t>
            </a:r>
            <a:r>
              <a:rPr kumimoji="1" lang="zh-CN" altLang="zh-CN" dirty="0"/>
              <a:t> </a:t>
            </a:r>
            <a:endParaRPr kumimoji="1" lang="en-US" altLang="zh-CN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D06AE8A-A1FC-EA44-A6A6-65F8C7F10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202711"/>
              </p:ext>
            </p:extLst>
          </p:nvPr>
        </p:nvGraphicFramePr>
        <p:xfrm>
          <a:off x="1033669" y="2502934"/>
          <a:ext cx="9780104" cy="1498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0017">
                  <a:extLst>
                    <a:ext uri="{9D8B030D-6E8A-4147-A177-3AD203B41FA5}">
                      <a16:colId xmlns:a16="http://schemas.microsoft.com/office/drawing/2014/main" val="4274206022"/>
                    </a:ext>
                  </a:extLst>
                </a:gridCol>
                <a:gridCol w="1283665">
                  <a:extLst>
                    <a:ext uri="{9D8B030D-6E8A-4147-A177-3AD203B41FA5}">
                      <a16:colId xmlns:a16="http://schemas.microsoft.com/office/drawing/2014/main" val="3307557128"/>
                    </a:ext>
                  </a:extLst>
                </a:gridCol>
                <a:gridCol w="1976371">
                  <a:extLst>
                    <a:ext uri="{9D8B030D-6E8A-4147-A177-3AD203B41FA5}">
                      <a16:colId xmlns:a16="http://schemas.microsoft.com/office/drawing/2014/main" val="2357330544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311524179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013750642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503927355"/>
                    </a:ext>
                  </a:extLst>
                </a:gridCol>
              </a:tblGrid>
              <a:tr h="299672">
                <a:tc>
                  <a:txBody>
                    <a:bodyPr/>
                    <a:lstStyle/>
                    <a:p>
                      <a:pPr marL="152400" indent="-762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Student ID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姓名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30059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001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A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身份证号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年龄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性别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852131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B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身份证号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年龄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性别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1263289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4566381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XXX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9387171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22AFF19-3CF2-294F-8D34-2003F605BB54}"/>
              </a:ext>
            </a:extLst>
          </p:cNvPr>
          <p:cNvSpPr txBox="1">
            <a:spLocks/>
          </p:cNvSpPr>
          <p:nvPr/>
        </p:nvSpPr>
        <p:spPr>
          <a:xfrm>
            <a:off x="838200" y="4339948"/>
            <a:ext cx="10515600" cy="67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Word2vec</a:t>
            </a:r>
            <a:r>
              <a:rPr kumimoji="1" lang="zh-CN" altLang="en-US" dirty="0"/>
              <a:t>描述了词的多个维度的特征</a:t>
            </a:r>
            <a:r>
              <a:rPr kumimoji="1" lang="en-US" altLang="zh-CN" dirty="0"/>
              <a:t>:</a:t>
            </a:r>
            <a:r>
              <a:rPr kumimoji="1" lang="zh-CN" altLang="zh-CN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2C9D5FF-E8DE-D24A-837F-66DE04DF0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995110"/>
              </p:ext>
            </p:extLst>
          </p:nvPr>
        </p:nvGraphicFramePr>
        <p:xfrm>
          <a:off x="1033669" y="5017256"/>
          <a:ext cx="9780103" cy="1033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7355">
                  <a:extLst>
                    <a:ext uri="{9D8B030D-6E8A-4147-A177-3AD203B41FA5}">
                      <a16:colId xmlns:a16="http://schemas.microsoft.com/office/drawing/2014/main" val="3709089842"/>
                    </a:ext>
                  </a:extLst>
                </a:gridCol>
                <a:gridCol w="1456327">
                  <a:extLst>
                    <a:ext uri="{9D8B030D-6E8A-4147-A177-3AD203B41FA5}">
                      <a16:colId xmlns:a16="http://schemas.microsoft.com/office/drawing/2014/main" val="1318634922"/>
                    </a:ext>
                  </a:extLst>
                </a:gridCol>
                <a:gridCol w="1976370">
                  <a:extLst>
                    <a:ext uri="{9D8B030D-6E8A-4147-A177-3AD203B41FA5}">
                      <a16:colId xmlns:a16="http://schemas.microsoft.com/office/drawing/2014/main" val="2367296814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2172522686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762935157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902444765"/>
                    </a:ext>
                  </a:extLst>
                </a:gridCol>
              </a:tblGrid>
              <a:tr h="206669">
                <a:tc>
                  <a:txBody>
                    <a:bodyPr/>
                    <a:lstStyle/>
                    <a:p>
                      <a:pPr marL="152400" indent="-762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Word ID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0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3075535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0.3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0.9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2470774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0.8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0.4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0.9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888960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0884648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XXX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9853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245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909CF3-FBE4-1949-B9F1-F269A72F2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BAC145D-0062-2F4C-8371-25D0580A2CB8}"/>
              </a:ext>
            </a:extLst>
          </p:cNvPr>
          <p:cNvGrpSpPr/>
          <p:nvPr/>
        </p:nvGrpSpPr>
        <p:grpSpPr>
          <a:xfrm>
            <a:off x="2482850" y="4171950"/>
            <a:ext cx="5473700" cy="960120"/>
            <a:chOff x="0" y="0"/>
            <a:chExt cx="5903130" cy="1094282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F8E36E5-FF50-EF4E-95EC-B34B5E75C207}"/>
                </a:ext>
              </a:extLst>
            </p:cNvPr>
            <p:cNvSpPr/>
            <p:nvPr/>
          </p:nvSpPr>
          <p:spPr>
            <a:xfrm>
              <a:off x="1678899" y="0"/>
              <a:ext cx="2578308" cy="109428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未训练的神经网络模型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Task</a:t>
              </a: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：预测下一个词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8D8A9C1C-FF38-1741-BD94-DDAEDBE356B8}"/>
                </a:ext>
              </a:extLst>
            </p:cNvPr>
            <p:cNvCxnSpPr/>
            <p:nvPr/>
          </p:nvCxnSpPr>
          <p:spPr>
            <a:xfrm>
              <a:off x="839449" y="198412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4134E5BD-481A-B54B-8C50-F34E2A861648}"/>
                </a:ext>
              </a:extLst>
            </p:cNvPr>
            <p:cNvCxnSpPr/>
            <p:nvPr/>
          </p:nvCxnSpPr>
          <p:spPr>
            <a:xfrm>
              <a:off x="839449" y="768038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4E7D57EE-DE65-BB40-8657-6D64005B826E}"/>
                </a:ext>
              </a:extLst>
            </p:cNvPr>
            <p:cNvCxnSpPr/>
            <p:nvPr/>
          </p:nvCxnSpPr>
          <p:spPr>
            <a:xfrm>
              <a:off x="4257207" y="573166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734790-FFCA-6E4B-B4B6-46875A6F439D}"/>
                </a:ext>
              </a:extLst>
            </p:cNvPr>
            <p:cNvSpPr/>
            <p:nvPr/>
          </p:nvSpPr>
          <p:spPr>
            <a:xfrm>
              <a:off x="5068740" y="395738"/>
              <a:ext cx="834390" cy="36576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输出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4EFEC76-DC28-8C45-B22F-4B3086BA3EC0}"/>
                </a:ext>
              </a:extLst>
            </p:cNvPr>
            <p:cNvSpPr/>
            <p:nvPr/>
          </p:nvSpPr>
          <p:spPr>
            <a:xfrm>
              <a:off x="14990" y="29981"/>
              <a:ext cx="834390" cy="365759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输入</a:t>
              </a: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1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1A7212C-818D-BB41-8399-347F5FA0037C}"/>
                </a:ext>
              </a:extLst>
            </p:cNvPr>
            <p:cNvSpPr/>
            <p:nvPr/>
          </p:nvSpPr>
          <p:spPr>
            <a:xfrm>
              <a:off x="0" y="569626"/>
              <a:ext cx="834390" cy="34723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输入</a:t>
              </a: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</p:grp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8A4B09DF-EEE1-EF4F-8A44-29644B9EC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68000" cy="193792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输入词的向量表示</a:t>
            </a:r>
            <a:endParaRPr kumimoji="1" lang="en-US" altLang="zh-CN" dirty="0"/>
          </a:p>
          <a:p>
            <a:r>
              <a:rPr kumimoji="1" lang="zh-CN" altLang="en-US" dirty="0"/>
              <a:t>通过神经网络反向传播调整模型参数</a:t>
            </a:r>
            <a:endParaRPr kumimoji="1" lang="en-US" altLang="zh-CN" dirty="0"/>
          </a:p>
          <a:p>
            <a:r>
              <a:rPr kumimoji="1" lang="zh-CN" altLang="en-US" dirty="0"/>
              <a:t>调整词的向量表示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470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5038B-2096-264B-B5FF-33085883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 训练过程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AE9093-A365-FC4D-8B95-7382FD4AF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63526"/>
            <a:ext cx="10515600" cy="4351338"/>
          </a:xfrm>
        </p:spPr>
        <p:txBody>
          <a:bodyPr/>
          <a:lstStyle/>
          <a:p>
            <a:r>
              <a:rPr kumimoji="1" lang="zh-CN" altLang="en-US" dirty="0"/>
              <a:t>输入：词的向量表示</a:t>
            </a:r>
            <a:endParaRPr kumimoji="1" lang="en-US" altLang="zh-CN" dirty="0"/>
          </a:p>
          <a:p>
            <a:r>
              <a:rPr kumimoji="1" lang="zh-CN" altLang="en-US" dirty="0"/>
              <a:t>训练过程：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(1)</a:t>
            </a:r>
            <a:r>
              <a:rPr kumimoji="1" lang="zh-CN" altLang="en-US" dirty="0"/>
              <a:t> 从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表中查找输入词的初始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(2)</a:t>
            </a:r>
            <a:r>
              <a:rPr kumimoji="1" lang="zh-CN" altLang="en-US" dirty="0"/>
              <a:t> 通过神经网络预测下一个词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(3)</a:t>
            </a:r>
            <a:r>
              <a:rPr kumimoji="1" lang="zh-CN" altLang="en-US" dirty="0"/>
              <a:t> 前向传播求</a:t>
            </a:r>
            <a:r>
              <a:rPr kumimoji="1" lang="en-US" altLang="zh-CN" dirty="0" err="1"/>
              <a:t>lossfunction</a:t>
            </a:r>
            <a:r>
              <a:rPr kumimoji="1" lang="zh-CN" altLang="en-US" dirty="0"/>
              <a:t>的值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(4)</a:t>
            </a:r>
            <a:r>
              <a:rPr kumimoji="1" lang="zh-CN" altLang="en-US" dirty="0"/>
              <a:t>反向传播：更新权重参数和输入的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r>
              <a:rPr kumimoji="1" lang="zh-CN" altLang="en-US" dirty="0"/>
              <a:t>训练结果：含有上下文信息的词向量和</a:t>
            </a:r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2D57C15-FF56-754A-BEBC-B55C78ADE042}"/>
              </a:ext>
            </a:extLst>
          </p:cNvPr>
          <p:cNvGrpSpPr/>
          <p:nvPr/>
        </p:nvGrpSpPr>
        <p:grpSpPr>
          <a:xfrm>
            <a:off x="2832958" y="1369984"/>
            <a:ext cx="6296025" cy="2214247"/>
            <a:chOff x="1" y="1169043"/>
            <a:chExt cx="6296626" cy="2214522"/>
          </a:xfrm>
        </p:grpSpPr>
        <p:sp>
          <p:nvSpPr>
            <p:cNvPr id="5" name="文本框 48">
              <a:extLst>
                <a:ext uri="{FF2B5EF4-FFF2-40B4-BE49-F238E27FC236}">
                  <a16:creationId xmlns:a16="http://schemas.microsoft.com/office/drawing/2014/main" id="{0267EF3E-F996-9341-B6B4-739043EEC464}"/>
                </a:ext>
              </a:extLst>
            </p:cNvPr>
            <p:cNvSpPr txBox="1"/>
            <p:nvPr/>
          </p:nvSpPr>
          <p:spPr>
            <a:xfrm>
              <a:off x="1824117" y="1849212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6" name="文本框 50">
              <a:extLst>
                <a:ext uri="{FF2B5EF4-FFF2-40B4-BE49-F238E27FC236}">
                  <a16:creationId xmlns:a16="http://schemas.microsoft.com/office/drawing/2014/main" id="{CE2FFFF2-9AB1-4948-9324-184A15451E4E}"/>
                </a:ext>
              </a:extLst>
            </p:cNvPr>
            <p:cNvSpPr txBox="1"/>
            <p:nvPr/>
          </p:nvSpPr>
          <p:spPr>
            <a:xfrm>
              <a:off x="1827820" y="2392466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75ADEB7-2FA1-D841-AF9B-3A38E23B84B2}"/>
                </a:ext>
              </a:extLst>
            </p:cNvPr>
            <p:cNvGrpSpPr/>
            <p:nvPr/>
          </p:nvGrpSpPr>
          <p:grpSpPr>
            <a:xfrm>
              <a:off x="1" y="1169043"/>
              <a:ext cx="6296626" cy="2214522"/>
              <a:chOff x="1" y="0"/>
              <a:chExt cx="6296626" cy="2214522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1AC090B-8FC3-0A40-9189-A26FB251B6F7}"/>
                  </a:ext>
                </a:extLst>
              </p:cNvPr>
              <p:cNvGrpSpPr/>
              <p:nvPr/>
            </p:nvGrpSpPr>
            <p:grpSpPr>
              <a:xfrm>
                <a:off x="1" y="0"/>
                <a:ext cx="6296626" cy="2118202"/>
                <a:chOff x="-5058" y="0"/>
                <a:chExt cx="6790617" cy="2413205"/>
              </a:xfrm>
            </p:grpSpPr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58F8B04E-C1C6-CD4A-B70C-91815B66B6A6}"/>
                    </a:ext>
                  </a:extLst>
                </p:cNvPr>
                <p:cNvSpPr/>
                <p:nvPr/>
              </p:nvSpPr>
              <p:spPr>
                <a:xfrm>
                  <a:off x="1678899" y="0"/>
                  <a:ext cx="3243502" cy="241320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 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cxnSp>
              <p:nvCxnSpPr>
                <p:cNvPr id="21" name="直线箭头连接符 20">
                  <a:extLst>
                    <a:ext uri="{FF2B5EF4-FFF2-40B4-BE49-F238E27FC236}">
                      <a16:creationId xmlns:a16="http://schemas.microsoft.com/office/drawing/2014/main" id="{6693C57E-C927-7A46-B996-332C078CD6A5}"/>
                    </a:ext>
                  </a:extLst>
                </p:cNvPr>
                <p:cNvCxnSpPr/>
                <p:nvPr/>
              </p:nvCxnSpPr>
              <p:spPr>
                <a:xfrm>
                  <a:off x="834390" y="678355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线箭头连接符 21">
                  <a:extLst>
                    <a:ext uri="{FF2B5EF4-FFF2-40B4-BE49-F238E27FC236}">
                      <a16:creationId xmlns:a16="http://schemas.microsoft.com/office/drawing/2014/main" id="{E194E7C9-F294-1F44-95A6-3AA261D0F88F}"/>
                    </a:ext>
                  </a:extLst>
                </p:cNvPr>
                <p:cNvCxnSpPr/>
                <p:nvPr/>
              </p:nvCxnSpPr>
              <p:spPr>
                <a:xfrm>
                  <a:off x="834390" y="1247981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线箭头连接符 22">
                  <a:extLst>
                    <a:ext uri="{FF2B5EF4-FFF2-40B4-BE49-F238E27FC236}">
                      <a16:creationId xmlns:a16="http://schemas.microsoft.com/office/drawing/2014/main" id="{E24C3792-24B0-D94B-AEB6-6921BC773153}"/>
                    </a:ext>
                  </a:extLst>
                </p:cNvPr>
                <p:cNvCxnSpPr/>
                <p:nvPr/>
              </p:nvCxnSpPr>
              <p:spPr>
                <a:xfrm>
                  <a:off x="4899343" y="1053094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3802E1F4-A46D-124F-B42A-7D4FFAEBAC5C}"/>
                    </a:ext>
                  </a:extLst>
                </p:cNvPr>
                <p:cNvSpPr/>
                <p:nvPr/>
              </p:nvSpPr>
              <p:spPr>
                <a:xfrm>
                  <a:off x="5710834" y="875605"/>
                  <a:ext cx="1074725" cy="84592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输出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求出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loss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7F283CF1-5722-B644-8CDE-80E40967129F}"/>
                    </a:ext>
                  </a:extLst>
                </p:cNvPr>
                <p:cNvSpPr/>
                <p:nvPr/>
              </p:nvSpPr>
              <p:spPr>
                <a:xfrm>
                  <a:off x="9933" y="509924"/>
                  <a:ext cx="834389" cy="365759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1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B378355-88F4-F74C-AF60-EA7DD9FA372B}"/>
                    </a:ext>
                  </a:extLst>
                </p:cNvPr>
                <p:cNvSpPr/>
                <p:nvPr/>
              </p:nvSpPr>
              <p:spPr>
                <a:xfrm>
                  <a:off x="-5058" y="1049569"/>
                  <a:ext cx="834389" cy="347230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2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</p:grpSp>
          <p:sp>
            <p:nvSpPr>
              <p:cNvPr id="9" name="文本框 46">
                <a:extLst>
                  <a:ext uri="{FF2B5EF4-FFF2-40B4-BE49-F238E27FC236}">
                    <a16:creationId xmlns:a16="http://schemas.microsoft.com/office/drawing/2014/main" id="{1E00A6D6-1F43-5148-B2FF-D1B36DE0FB75}"/>
                  </a:ext>
                </a:extLst>
              </p:cNvPr>
              <p:cNvSpPr txBox="1"/>
              <p:nvPr/>
            </p:nvSpPr>
            <p:spPr>
              <a:xfrm>
                <a:off x="1530876" y="57854"/>
                <a:ext cx="1289017" cy="53019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(1)look up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0" name="文本框 47">
                <a:extLst>
                  <a:ext uri="{FF2B5EF4-FFF2-40B4-BE49-F238E27FC236}">
                    <a16:creationId xmlns:a16="http://schemas.microsoft.com/office/drawing/2014/main" id="{D8460FF2-BDC6-C24C-8290-D7D88C2BF6D5}"/>
                  </a:ext>
                </a:extLst>
              </p:cNvPr>
              <p:cNvSpPr txBox="1"/>
              <p:nvPr/>
            </p:nvSpPr>
            <p:spPr>
              <a:xfrm>
                <a:off x="1824104" y="374097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1" name="文本框 49">
                <a:extLst>
                  <a:ext uri="{FF2B5EF4-FFF2-40B4-BE49-F238E27FC236}">
                    <a16:creationId xmlns:a16="http://schemas.microsoft.com/office/drawing/2014/main" id="{F06E0BB5-DD6A-FD49-9E02-64FAEF6FBDC2}"/>
                  </a:ext>
                </a:extLst>
              </p:cNvPr>
              <p:cNvSpPr txBox="1"/>
              <p:nvPr/>
            </p:nvSpPr>
            <p:spPr>
              <a:xfrm>
                <a:off x="1831104" y="559977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…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2" name="文本框 51">
                <a:extLst>
                  <a:ext uri="{FF2B5EF4-FFF2-40B4-BE49-F238E27FC236}">
                    <a16:creationId xmlns:a16="http://schemas.microsoft.com/office/drawing/2014/main" id="{802902D4-1233-5342-AF28-76A25F3C3C30}"/>
                  </a:ext>
                </a:extLst>
              </p:cNvPr>
              <p:cNvSpPr txBox="1"/>
              <p:nvPr/>
            </p:nvSpPr>
            <p:spPr>
              <a:xfrm>
                <a:off x="1800946" y="999131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3" name="文本框 52">
                <a:extLst>
                  <a:ext uri="{FF2B5EF4-FFF2-40B4-BE49-F238E27FC236}">
                    <a16:creationId xmlns:a16="http://schemas.microsoft.com/office/drawing/2014/main" id="{8D5FC3D7-E634-BD46-ACB2-26EC89DF99EB}"/>
                  </a:ext>
                </a:extLst>
              </p:cNvPr>
              <p:cNvSpPr txBox="1"/>
              <p:nvPr/>
            </p:nvSpPr>
            <p:spPr>
              <a:xfrm>
                <a:off x="3842795" y="636608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4" name="文本框 53">
                <a:extLst>
                  <a:ext uri="{FF2B5EF4-FFF2-40B4-BE49-F238E27FC236}">
                    <a16:creationId xmlns:a16="http://schemas.microsoft.com/office/drawing/2014/main" id="{53959720-4DC3-F04F-B756-9D0ED7304EAE}"/>
                  </a:ext>
                </a:extLst>
              </p:cNvPr>
              <p:cNvSpPr txBox="1"/>
              <p:nvPr/>
            </p:nvSpPr>
            <p:spPr>
              <a:xfrm>
                <a:off x="3854370" y="960699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5" name="文本框 54">
                <a:extLst>
                  <a:ext uri="{FF2B5EF4-FFF2-40B4-BE49-F238E27FC236}">
                    <a16:creationId xmlns:a16="http://schemas.microsoft.com/office/drawing/2014/main" id="{9495C9C4-C82B-EF49-A475-ABC636F83628}"/>
                  </a:ext>
                </a:extLst>
              </p:cNvPr>
              <p:cNvSpPr txBox="1"/>
              <p:nvPr/>
            </p:nvSpPr>
            <p:spPr>
              <a:xfrm>
                <a:off x="2932622" y="57862"/>
                <a:ext cx="147223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(2)predict the next word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cxnSp>
            <p:nvCxnSpPr>
              <p:cNvPr id="16" name="直线箭头连接符 15">
                <a:extLst>
                  <a:ext uri="{FF2B5EF4-FFF2-40B4-BE49-F238E27FC236}">
                    <a16:creationId xmlns:a16="http://schemas.microsoft.com/office/drawing/2014/main" id="{5BEB1042-129D-7F42-8779-BC6ED35D7B91}"/>
                  </a:ext>
                </a:extLst>
              </p:cNvPr>
              <p:cNvCxnSpPr/>
              <p:nvPr/>
            </p:nvCxnSpPr>
            <p:spPr>
              <a:xfrm flipH="1">
                <a:off x="4574251" y="1394589"/>
                <a:ext cx="731108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56">
                <a:extLst>
                  <a:ext uri="{FF2B5EF4-FFF2-40B4-BE49-F238E27FC236}">
                    <a16:creationId xmlns:a16="http://schemas.microsoft.com/office/drawing/2014/main" id="{46E47D6F-A708-1D49-B26F-1257FE0BD100}"/>
                  </a:ext>
                </a:extLst>
              </p:cNvPr>
              <p:cNvSpPr txBox="1"/>
              <p:nvPr/>
            </p:nvSpPr>
            <p:spPr>
              <a:xfrm>
                <a:off x="4676173" y="1400537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反向传播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8" name="文本框 57">
                <a:extLst>
                  <a:ext uri="{FF2B5EF4-FFF2-40B4-BE49-F238E27FC236}">
                    <a16:creationId xmlns:a16="http://schemas.microsoft.com/office/drawing/2014/main" id="{7BF1A6F2-ECBB-8D4E-859D-C963D498265E}"/>
                  </a:ext>
                </a:extLst>
              </p:cNvPr>
              <p:cNvSpPr txBox="1"/>
              <p:nvPr/>
            </p:nvSpPr>
            <p:spPr>
              <a:xfrm>
                <a:off x="3038200" y="1766928"/>
                <a:ext cx="1015002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(3)update weight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9" name="文本框 58">
                <a:extLst>
                  <a:ext uri="{FF2B5EF4-FFF2-40B4-BE49-F238E27FC236}">
                    <a16:creationId xmlns:a16="http://schemas.microsoft.com/office/drawing/2014/main" id="{CDA11FEB-EFE0-8E40-8CD9-87C52F566EFD}"/>
                  </a:ext>
                </a:extLst>
              </p:cNvPr>
              <p:cNvSpPr txBox="1"/>
              <p:nvPr/>
            </p:nvSpPr>
            <p:spPr>
              <a:xfrm>
                <a:off x="1561456" y="1766950"/>
                <a:ext cx="137116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(4)update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27" name="文本框 56">
                <a:extLst>
                  <a:ext uri="{FF2B5EF4-FFF2-40B4-BE49-F238E27FC236}">
                    <a16:creationId xmlns:a16="http://schemas.microsoft.com/office/drawing/2014/main" id="{D7F06DEC-BF79-AA42-8D55-6E77D4FCA837}"/>
                  </a:ext>
                </a:extLst>
              </p:cNvPr>
              <p:cNvSpPr txBox="1"/>
              <p:nvPr/>
            </p:nvSpPr>
            <p:spPr>
              <a:xfrm>
                <a:off x="4699608" y="669040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altLang="en-US" sz="800" dirty="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前</a:t>
                </a:r>
                <a:r>
                  <a:rPr lang="zh-CN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向传播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4272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F5BF78-2227-4548-BB7D-83078033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的实现方法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FDEE8C39-EF97-9849-8C5C-3C386C779DB2}"/>
              </a:ext>
            </a:extLst>
          </p:cNvPr>
          <p:cNvGrpSpPr/>
          <p:nvPr/>
        </p:nvGrpSpPr>
        <p:grpSpPr>
          <a:xfrm>
            <a:off x="1953330" y="1440398"/>
            <a:ext cx="8433437" cy="3977203"/>
            <a:chOff x="2362404" y="1690688"/>
            <a:chExt cx="8433437" cy="397720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A28FFC2-65EF-DF4B-805A-23E4506886DC}"/>
                </a:ext>
              </a:extLst>
            </p:cNvPr>
            <p:cNvPicPr/>
            <p:nvPr/>
          </p:nvPicPr>
          <p:blipFill rotWithShape="1">
            <a:blip r:embed="rId2"/>
            <a:srcRect t="6172"/>
            <a:stretch/>
          </p:blipFill>
          <p:spPr>
            <a:xfrm>
              <a:off x="2887579" y="1690688"/>
              <a:ext cx="7234989" cy="3657600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93543DE-9B79-FB45-9A7A-BBD446D11C3A}"/>
                </a:ext>
              </a:extLst>
            </p:cNvPr>
            <p:cNvSpPr txBox="1"/>
            <p:nvPr/>
          </p:nvSpPr>
          <p:spPr>
            <a:xfrm>
              <a:off x="3930316" y="5298559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err="1"/>
                <a:t>CBoW</a:t>
              </a:r>
              <a:endParaRPr kumimoji="1" lang="zh-CN" altLang="en-US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991F6CC-80AA-1C41-AF9C-BADDF9DFE246}"/>
                </a:ext>
              </a:extLst>
            </p:cNvPr>
            <p:cNvSpPr txBox="1"/>
            <p:nvPr/>
          </p:nvSpPr>
          <p:spPr>
            <a:xfrm>
              <a:off x="7996990" y="5298559"/>
              <a:ext cx="12330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Skip-gram</a:t>
              </a:r>
              <a:endParaRPr kumimoji="1"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329F83A-E2E5-7849-A904-9CF8F921ADD2}"/>
                </a:ext>
              </a:extLst>
            </p:cNvPr>
            <p:cNvSpPr txBox="1"/>
            <p:nvPr/>
          </p:nvSpPr>
          <p:spPr>
            <a:xfrm>
              <a:off x="2362404" y="175631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自然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F0830B0-E131-8C4F-8D6B-01490B6557E2}"/>
                </a:ext>
              </a:extLst>
            </p:cNvPr>
            <p:cNvSpPr txBox="1"/>
            <p:nvPr/>
          </p:nvSpPr>
          <p:spPr>
            <a:xfrm>
              <a:off x="2362404" y="253809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语言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D6D1E6E-5551-D04A-A4E4-1708F52FBB22}"/>
                </a:ext>
              </a:extLst>
            </p:cNvPr>
            <p:cNvSpPr txBox="1"/>
            <p:nvPr/>
          </p:nvSpPr>
          <p:spPr>
            <a:xfrm>
              <a:off x="2389346" y="408182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包含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82F15AF-FB6C-BC41-BCA5-58CE13AF8662}"/>
                </a:ext>
              </a:extLst>
            </p:cNvPr>
            <p:cNvSpPr txBox="1"/>
            <p:nvPr/>
          </p:nvSpPr>
          <p:spPr>
            <a:xfrm>
              <a:off x="2389346" y="486360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很多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D3EC0E4-C94A-1040-9E3E-06A021388EE8}"/>
                </a:ext>
              </a:extLst>
            </p:cNvPr>
            <p:cNvSpPr txBox="1"/>
            <p:nvPr/>
          </p:nvSpPr>
          <p:spPr>
            <a:xfrm>
              <a:off x="5442512" y="388672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处理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3B76EF8-B25C-F14C-A37C-E02C736D9D12}"/>
                </a:ext>
              </a:extLst>
            </p:cNvPr>
            <p:cNvSpPr txBox="1"/>
            <p:nvPr/>
          </p:nvSpPr>
          <p:spPr>
            <a:xfrm>
              <a:off x="7111040" y="38781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处理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D81C57D-799D-6947-9E93-244D0B402FAB}"/>
                </a:ext>
              </a:extLst>
            </p:cNvPr>
            <p:cNvSpPr txBox="1"/>
            <p:nvPr/>
          </p:nvSpPr>
          <p:spPr>
            <a:xfrm>
              <a:off x="10122568" y="172165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自然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5E9147A-112D-2E44-A78B-04A5552E9146}"/>
                </a:ext>
              </a:extLst>
            </p:cNvPr>
            <p:cNvSpPr txBox="1"/>
            <p:nvPr/>
          </p:nvSpPr>
          <p:spPr>
            <a:xfrm>
              <a:off x="10122568" y="250343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语言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FAC84A-5D2C-3949-84C1-CB3FB0C44DB0}"/>
                </a:ext>
              </a:extLst>
            </p:cNvPr>
            <p:cNvSpPr txBox="1"/>
            <p:nvPr/>
          </p:nvSpPr>
          <p:spPr>
            <a:xfrm>
              <a:off x="10149510" y="404716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包含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FC9DE00-0252-1443-A963-D889510F1F1E}"/>
                </a:ext>
              </a:extLst>
            </p:cNvPr>
            <p:cNvSpPr txBox="1"/>
            <p:nvPr/>
          </p:nvSpPr>
          <p:spPr>
            <a:xfrm>
              <a:off x="10149510" y="482894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很多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3457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直接建模的问题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E773B-9D0A-6E40-A1C5-F8B838A34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85491"/>
          </a:xfrm>
        </p:spPr>
        <p:txBody>
          <a:bodyPr/>
          <a:lstStyle/>
          <a:p>
            <a:r>
              <a:rPr kumimoji="1" lang="zh-CN" altLang="en-US" dirty="0"/>
              <a:t>输入：自然 语言 处理 包含 很多 任务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C5AC94E0-7032-D24F-908E-9171DAF8FFB7}"/>
              </a:ext>
            </a:extLst>
          </p:cNvPr>
          <p:cNvSpPr txBox="1">
            <a:spLocks/>
          </p:cNvSpPr>
          <p:nvPr/>
        </p:nvSpPr>
        <p:spPr>
          <a:xfrm>
            <a:off x="1059426" y="3852544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存在的问题：求解一个</a:t>
            </a:r>
            <a:r>
              <a:rPr kumimoji="1" lang="en-US" altLang="zh-CN" dirty="0"/>
              <a:t>Length(corpus)</a:t>
            </a:r>
            <a:r>
              <a:rPr kumimoji="1" lang="zh-CN" altLang="en-US" dirty="0"/>
              <a:t>的任务</a:t>
            </a: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ED4D2924-189A-6C47-928B-1536D5620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295166"/>
              </p:ext>
            </p:extLst>
          </p:nvPr>
        </p:nvGraphicFramePr>
        <p:xfrm>
          <a:off x="1312608" y="2358852"/>
          <a:ext cx="7093974" cy="1337685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713298">
                  <a:extLst>
                    <a:ext uri="{9D8B030D-6E8A-4147-A177-3AD203B41FA5}">
                      <a16:colId xmlns:a16="http://schemas.microsoft.com/office/drawing/2014/main" val="1944735434"/>
                    </a:ext>
                  </a:extLst>
                </a:gridCol>
                <a:gridCol w="1713298">
                  <a:extLst>
                    <a:ext uri="{9D8B030D-6E8A-4147-A177-3AD203B41FA5}">
                      <a16:colId xmlns:a16="http://schemas.microsoft.com/office/drawing/2014/main" val="1906833263"/>
                    </a:ext>
                  </a:extLst>
                </a:gridCol>
                <a:gridCol w="3667378">
                  <a:extLst>
                    <a:ext uri="{9D8B030D-6E8A-4147-A177-3AD203B41FA5}">
                      <a16:colId xmlns:a16="http://schemas.microsoft.com/office/drawing/2014/main" val="3024822448"/>
                    </a:ext>
                  </a:extLst>
                </a:gridCol>
              </a:tblGrid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Input1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Target</a:t>
                      </a:r>
                      <a:r>
                        <a:rPr lang="zh-CN" altLang="en-US" sz="1200" kern="100" dirty="0">
                          <a:effectLst/>
                        </a:rPr>
                        <a:t> </a:t>
                      </a:r>
                      <a:r>
                        <a:rPr lang="en-US" altLang="zh-CN" sz="1200" kern="100" dirty="0">
                          <a:effectLst/>
                        </a:rPr>
                        <a:t>word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候选词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3067473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语言、</a:t>
                      </a:r>
                      <a:r>
                        <a:rPr lang="zh-CN" sz="1200" kern="100" dirty="0">
                          <a:effectLst/>
                        </a:rPr>
                        <a:t>处理、包含、很多、任务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6577258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自然、</a:t>
                      </a:r>
                      <a:r>
                        <a:rPr lang="zh-CN" altLang="en-US" sz="1200" kern="100" dirty="0">
                          <a:effectLst/>
                        </a:rPr>
                        <a:t>处理、</a:t>
                      </a:r>
                      <a:r>
                        <a:rPr lang="zh-CN" sz="1200" kern="100" dirty="0">
                          <a:effectLst/>
                        </a:rPr>
                        <a:t>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8514427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自然、包含、很多、任务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04173785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09356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3480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F51CB-C9CF-2946-92F1-1F642880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对输入的处理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69C6845-5B68-EB4D-AFAA-EC25800F2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045643"/>
              </p:ext>
            </p:extLst>
          </p:nvPr>
        </p:nvGraphicFramePr>
        <p:xfrm>
          <a:off x="1598231" y="2584885"/>
          <a:ext cx="9572443" cy="92951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536871">
                  <a:extLst>
                    <a:ext uri="{9D8B030D-6E8A-4147-A177-3AD203B41FA5}">
                      <a16:colId xmlns:a16="http://schemas.microsoft.com/office/drawing/2014/main" val="664921934"/>
                    </a:ext>
                  </a:extLst>
                </a:gridCol>
                <a:gridCol w="1959522">
                  <a:extLst>
                    <a:ext uri="{9D8B030D-6E8A-4147-A177-3AD203B41FA5}">
                      <a16:colId xmlns:a16="http://schemas.microsoft.com/office/drawing/2014/main" val="488889513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389558951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479696730"/>
                    </a:ext>
                  </a:extLst>
                </a:gridCol>
              </a:tblGrid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Output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target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047139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8197846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091462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8139147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8084603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BD2D220-4682-9F42-B1BC-33CC357F61D8}"/>
              </a:ext>
            </a:extLst>
          </p:cNvPr>
          <p:cNvSpPr txBox="1">
            <a:spLocks/>
          </p:cNvSpPr>
          <p:nvPr/>
        </p:nvSpPr>
        <p:spPr>
          <a:xfrm>
            <a:off x="1021326" y="1713682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解决办法：将输入与输出同时作为输入，计算候选输出的概率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BD177A5D-2CF3-ED40-AFC7-111F59E3A49E}"/>
              </a:ext>
            </a:extLst>
          </p:cNvPr>
          <p:cNvSpPr txBox="1">
            <a:spLocks/>
          </p:cNvSpPr>
          <p:nvPr/>
        </p:nvSpPr>
        <p:spPr>
          <a:xfrm>
            <a:off x="1021326" y="4385598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存在的问题：标签全为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743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649</Words>
  <Application>Microsoft Macintosh PowerPoint</Application>
  <PresentationFormat>宽屏</PresentationFormat>
  <Paragraphs>205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宋体</vt:lpstr>
      <vt:lpstr>Microsoft YaHei</vt:lpstr>
      <vt:lpstr>Arial</vt:lpstr>
      <vt:lpstr>Office 主题​​</vt:lpstr>
      <vt:lpstr>Word2Vec模型原理</vt:lpstr>
      <vt:lpstr>目录</vt:lpstr>
      <vt:lpstr>Word2Vec的概念</vt:lpstr>
      <vt:lpstr>Word2Vec的作用</vt:lpstr>
      <vt:lpstr>Word2Vec模型</vt:lpstr>
      <vt:lpstr>Word2Vec 训练过程</vt:lpstr>
      <vt:lpstr>Word2Vec的实现方法</vt:lpstr>
      <vt:lpstr>直接建模的问题——以Skip-gram为例</vt:lpstr>
      <vt:lpstr>对输入的处理——以Skip-gram为例</vt:lpstr>
      <vt:lpstr>负采样模型的引入——以Skip-gram为例</vt:lpstr>
      <vt:lpstr>负采样模型的引入——以Skip-gram为例</vt:lpstr>
      <vt:lpstr>代码运行时的一些问题</vt:lpstr>
      <vt:lpstr>感谢聆听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玲</dc:creator>
  <cp:lastModifiedBy>周 玲</cp:lastModifiedBy>
  <cp:revision>22</cp:revision>
  <dcterms:created xsi:type="dcterms:W3CDTF">2020-05-02T04:53:24Z</dcterms:created>
  <dcterms:modified xsi:type="dcterms:W3CDTF">2020-05-03T05:54:57Z</dcterms:modified>
</cp:coreProperties>
</file>

<file path=docProps/thumbnail.jpeg>
</file>